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8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4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7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3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6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8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9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2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4000"/>
                <a:lumOff val="76000"/>
              </a:schemeClr>
            </a:gs>
            <a:gs pos="74000">
              <a:schemeClr val="accent1">
                <a:lumMod val="29000"/>
                <a:lumOff val="71000"/>
              </a:schemeClr>
            </a:gs>
            <a:gs pos="86000">
              <a:schemeClr val="accent1">
                <a:lumMod val="26000"/>
                <a:lumOff val="7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54F19-26EE-4119-9306-EC3A2DD969AC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38D9-B50D-4283-8B6C-2DA4EC569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7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su.edu/iep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su.edu/iepr/factbooks.php" TargetMode="External"/><Relationship Id="rId2" Type="http://schemas.openxmlformats.org/officeDocument/2006/relationships/hyperlink" Target="http://www.mtsu.edu/iepr/profile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tsu.edu/iep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0175" y="1517696"/>
            <a:ext cx="9144000" cy="1400426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Overview of Available Institutional Data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0175" y="3034047"/>
            <a:ext cx="9144000" cy="6651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Ben Simpkins- Director of Data Management and Institutional Research</a:t>
            </a:r>
          </a:p>
          <a:p>
            <a:r>
              <a:rPr lang="en-US" dirty="0" smtClean="0"/>
              <a:t>Chairs’ Council Retreat, 8/13/2015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514" y="4099259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68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 to Submit a Data Request to IEPR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854200"/>
            <a:ext cx="4282708" cy="369094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hlinkClick r:id="rId3"/>
              </a:rPr>
              <a:t>http://www.mtsu.edu/iepr</a:t>
            </a:r>
            <a:r>
              <a:rPr lang="en-US" dirty="0" smtClean="0"/>
              <a:t>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141354" y="2507331"/>
            <a:ext cx="1829090" cy="3895725"/>
            <a:chOff x="526822" y="2469231"/>
            <a:chExt cx="1829090" cy="389572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6822" y="2469231"/>
              <a:ext cx="1829090" cy="38957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7461" y="4797361"/>
              <a:ext cx="558927" cy="558927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161" y="3187636"/>
            <a:ext cx="558927" cy="558927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329361" y="2507331"/>
            <a:ext cx="3438525" cy="3645103"/>
            <a:chOff x="6076950" y="2497704"/>
            <a:chExt cx="3438525" cy="364510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76950" y="2497704"/>
              <a:ext cx="3438525" cy="3645103"/>
            </a:xfrm>
            <a:prstGeom prst="rect">
              <a:avLst/>
            </a:prstGeom>
          </p:spPr>
        </p:pic>
        <p:sp>
          <p:nvSpPr>
            <p:cNvPr id="14" name="Left Arrow 13"/>
            <p:cNvSpPr/>
            <p:nvPr/>
          </p:nvSpPr>
          <p:spPr>
            <a:xfrm>
              <a:off x="7229475" y="5391150"/>
              <a:ext cx="857250" cy="485775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7159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211" y="3270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Dashboard Report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899" y="1757363"/>
            <a:ext cx="9248775" cy="47790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More time-consuming to develop, but if enough need, IEPR will undertake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Need based on # of likely users, frequency of use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IEPR availability can fluctuate (e.g., SACS accreditation)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Over last 2 years- IEPR been able to accommodate all requests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Dashboards currently on task list: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High Capacity Course Section Report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Major Enrollment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Enrollment Planning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Transfer Out Characteristics</a:t>
            </a:r>
          </a:p>
          <a:p>
            <a:pPr lvl="1">
              <a:spcAft>
                <a:spcPts val="600"/>
              </a:spcAft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98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024" y="2747963"/>
            <a:ext cx="9248775" cy="1766887"/>
          </a:xfrm>
        </p:spPr>
        <p:txBody>
          <a:bodyPr>
            <a:normAutofit/>
          </a:bodyPr>
          <a:lstStyle/>
          <a:p>
            <a:pPr marL="457200" lvl="1" indent="0" algn="ctr">
              <a:spcAft>
                <a:spcPts val="600"/>
              </a:spcAft>
              <a:buNone/>
            </a:pPr>
            <a:r>
              <a:rPr lang="en-US" sz="3600" dirty="0" smtClean="0"/>
              <a:t>Questions, Comments…..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6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45085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Items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899" y="2389856"/>
            <a:ext cx="9248775" cy="435133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Data available from IEPR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Institutional data available on the web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How to </a:t>
            </a:r>
            <a:r>
              <a:rPr lang="en-US" sz="3200" smtClean="0"/>
              <a:t>access web reports</a:t>
            </a:r>
            <a:endParaRPr lang="en-US" sz="3200" dirty="0" smtClean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How to request additional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8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661" y="39846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Institutional Data Available from IEPR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962151"/>
            <a:ext cx="4876801" cy="477904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1800" dirty="0" smtClean="0"/>
              <a:t>Student Characteristics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College, Major, Concentration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Academic Preparation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Demographics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Grades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Status (Academic or Financial Standing, Candidacy)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>
                <a:solidFill>
                  <a:schemeClr val="accent6">
                    <a:lumMod val="75000"/>
                  </a:schemeClr>
                </a:solidFill>
              </a:rPr>
              <a:t>Admission Status</a:t>
            </a:r>
          </a:p>
          <a:p>
            <a:pPr>
              <a:spcAft>
                <a:spcPts val="600"/>
              </a:spcAft>
            </a:pPr>
            <a:r>
              <a:rPr lang="en-US" sz="1800" dirty="0" smtClean="0"/>
              <a:t>Student Outcomes &amp; Behaviors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Retention, Progression, Graduation (Cohort-based)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Transfer Out (National Student Clearinghouse)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Academic Performance</a:t>
            </a:r>
            <a:endParaRPr lang="en-US" sz="1500" dirty="0"/>
          </a:p>
          <a:p>
            <a:pPr lvl="1">
              <a:spcAft>
                <a:spcPts val="600"/>
              </a:spcAft>
            </a:pPr>
            <a:r>
              <a:rPr lang="en-US" sz="1500" dirty="0" smtClean="0"/>
              <a:t>College or Major Switching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Test Scores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>
                <a:solidFill>
                  <a:schemeClr val="accent6">
                    <a:lumMod val="75000"/>
                  </a:schemeClr>
                </a:solidFill>
              </a:rPr>
              <a:t>Advising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>
                <a:solidFill>
                  <a:schemeClr val="accent6">
                    <a:lumMod val="75000"/>
                  </a:schemeClr>
                </a:solidFill>
              </a:rPr>
              <a:t>Tutoring</a:t>
            </a:r>
          </a:p>
          <a:p>
            <a:pPr lvl="1">
              <a:spcAft>
                <a:spcPts val="600"/>
              </a:spcAft>
            </a:pPr>
            <a:endParaRPr lang="en-US" sz="1500" dirty="0"/>
          </a:p>
          <a:p>
            <a:pPr marL="0" indent="0">
              <a:spcAft>
                <a:spcPts val="600"/>
              </a:spcAft>
              <a:buNone/>
            </a:pPr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560271" y="1962151"/>
            <a:ext cx="4876801" cy="47790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800" dirty="0" smtClean="0"/>
              <a:t>Course, Section Characteristics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/>
              <a:t>Offerings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/>
              <a:t>Section type (e.g., delivery method, honors, prescribed, block)</a:t>
            </a:r>
            <a:endParaRPr lang="en-US" sz="1400" dirty="0" smtClean="0"/>
          </a:p>
          <a:p>
            <a:pPr lvl="1">
              <a:spcAft>
                <a:spcPts val="600"/>
              </a:spcAft>
            </a:pPr>
            <a:r>
              <a:rPr lang="en-US" sz="1400" dirty="0" smtClean="0"/>
              <a:t>Grade Distribution/DFW Rate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/>
              <a:t>Low/High Capacity, Cancellations</a:t>
            </a:r>
            <a:endParaRPr lang="en-US" sz="180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Faculty Characteristics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Department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Rank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Tenure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Workload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>
                <a:solidFill>
                  <a:schemeClr val="accent6">
                    <a:lumMod val="75000"/>
                  </a:schemeClr>
                </a:solidFill>
              </a:rPr>
              <a:t>Course Section Evaluations</a:t>
            </a:r>
          </a:p>
          <a:p>
            <a:pPr>
              <a:spcAft>
                <a:spcPts val="600"/>
              </a:spcAft>
            </a:pPr>
            <a:r>
              <a:rPr lang="en-US" sz="1900" dirty="0" smtClean="0"/>
              <a:t>Financial Aid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Amount Awarded by Type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Eligibility (Currently Pell and TELS)</a:t>
            </a:r>
          </a:p>
          <a:p>
            <a:pPr lvl="1">
              <a:spcAft>
                <a:spcPts val="600"/>
              </a:spcAft>
            </a:pPr>
            <a:r>
              <a:rPr lang="en-US" sz="1500" dirty="0" smtClean="0"/>
              <a:t>Federal, State, and Institutional Aid</a:t>
            </a:r>
          </a:p>
          <a:p>
            <a:pPr>
              <a:spcAft>
                <a:spcPts val="60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56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Institutional Data Available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899" y="1962150"/>
            <a:ext cx="9248775" cy="477904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Degree and Enrollment Dashboard Reports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By College, Department, Major, Concentration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By Student Level &amp; Type, FT/PT Status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By Demographic Variables (Age, Gender, Ethnicity)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By Academic Status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Trend Reports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Course Enrollment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Degree- Market Penetration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2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Institutional Data Available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899" y="1757363"/>
            <a:ext cx="9248775" cy="4779044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Retention Dashboard Reports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1-year, Fall-to-Fall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University, College, and Major-level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By Demographic Variables and Academic Preparation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Multi-year Cohort Reports (outcomes- graduation, dropout, transfer)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Graduation Rate, Graduate Time-to-Completion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Persistence Tracking (i.e.,</a:t>
            </a:r>
            <a:r>
              <a:rPr lang="en-US" dirty="0"/>
              <a:t> </a:t>
            </a:r>
            <a:r>
              <a:rPr lang="en-US" dirty="0" smtClean="0"/>
              <a:t>Student Success Dashboard)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Special Populations</a:t>
            </a:r>
          </a:p>
          <a:p>
            <a:pPr lvl="3"/>
            <a:r>
              <a:rPr lang="en-US" dirty="0" smtClean="0"/>
              <a:t>Pell Recipients</a:t>
            </a:r>
          </a:p>
          <a:p>
            <a:pPr lvl="3"/>
            <a:r>
              <a:rPr lang="en-US" dirty="0" smtClean="0"/>
              <a:t>Vets</a:t>
            </a:r>
          </a:p>
          <a:p>
            <a:pPr lvl="3"/>
            <a:r>
              <a:rPr lang="en-US" dirty="0" smtClean="0"/>
              <a:t>Students in Prescribed Course</a:t>
            </a:r>
            <a:endParaRPr lang="en-US" dirty="0"/>
          </a:p>
          <a:p>
            <a:pPr lvl="3"/>
            <a:r>
              <a:rPr lang="en-US" dirty="0" smtClean="0"/>
              <a:t>Students with Associates’ Degree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36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Institutional Data Available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899" y="1757363"/>
            <a:ext cx="9248775" cy="47790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Academic Success Reports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Grade distribution by Course or College/</a:t>
            </a:r>
            <a:r>
              <a:rPr lang="en-US" dirty="0" err="1" smtClean="0"/>
              <a:t>Dept</a:t>
            </a:r>
            <a:r>
              <a:rPr lang="en-US" dirty="0" smtClean="0"/>
              <a:t> (includes DFWN %)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Enrollment by Academic Standing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Non-Returner Statistics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Academic Map – Course Offerings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“Unlisted” DFWN Reports (require URL to Access)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DFWN Statistics (by Instructor and Section)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DFWN General Education Courses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Program Review Reports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5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Institutional Data Available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899" y="1757363"/>
            <a:ext cx="9248775" cy="47790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Testing Reports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PRAXIS Summary/Detail Report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General Education Test Report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Census Reports (each term)- </a:t>
            </a:r>
            <a:r>
              <a:rPr lang="en-US" dirty="0" smtClean="0">
                <a:hlinkClick r:id="rId2"/>
              </a:rPr>
              <a:t>http://www.mtsu.edu/iepr/profiles.php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Factbook</a:t>
            </a:r>
            <a:r>
              <a:rPr lang="en-US" dirty="0" smtClean="0"/>
              <a:t> (each Fall)- </a:t>
            </a:r>
            <a:r>
              <a:rPr lang="en-US" dirty="0" smtClean="0">
                <a:hlinkClick r:id="rId3"/>
              </a:rPr>
              <a:t>http://www.mtsu.edu/iepr/factbooks.php</a:t>
            </a:r>
            <a:r>
              <a:rPr lang="en-US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67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 to Access Web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4200"/>
            <a:ext cx="4282708" cy="369094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hlinkClick r:id="rId2"/>
              </a:rPr>
              <a:t>http://www.mtsu.edu/iepr</a:t>
            </a:r>
            <a:r>
              <a:rPr lang="en-US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2752725"/>
            <a:ext cx="1856299" cy="4105275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265731" y="40995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072313" y="40995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810" y="2752725"/>
            <a:ext cx="3399476" cy="35899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r="7248"/>
          <a:stretch/>
        </p:blipFill>
        <p:spPr>
          <a:xfrm>
            <a:off x="8248219" y="2752725"/>
            <a:ext cx="3588829" cy="349091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5241" y="2383393"/>
            <a:ext cx="327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(Computer Login)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97209" y="2365012"/>
            <a:ext cx="169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 Gateway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6" y="43180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 to Access Web Reports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8" y="-183231"/>
            <a:ext cx="2007321" cy="20374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269"/>
          <a:stretch/>
        </p:blipFill>
        <p:spPr>
          <a:xfrm>
            <a:off x="240578" y="2200944"/>
            <a:ext cx="3080635" cy="44491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354" y="2809848"/>
            <a:ext cx="3974235" cy="148887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730" y="2691943"/>
            <a:ext cx="3978356" cy="3213558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>
            <a:off x="3363224" y="4056405"/>
            <a:ext cx="3441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7777243" y="4056405"/>
            <a:ext cx="3441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30541" y="1855321"/>
            <a:ext cx="314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Parameters (Dropdowns)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471686" y="1855321"/>
            <a:ext cx="133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View Report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758" y="4541037"/>
            <a:ext cx="2479426" cy="111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6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15599</TotalTime>
  <Words>461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Overview of Available Institutional Data</vt:lpstr>
      <vt:lpstr>Items to Cover</vt:lpstr>
      <vt:lpstr>Institutional Data Available from IEPR</vt:lpstr>
      <vt:lpstr>Institutional Data Available on the Web</vt:lpstr>
      <vt:lpstr>Institutional Data Available on the Web</vt:lpstr>
      <vt:lpstr>Institutional Data Available on the Web</vt:lpstr>
      <vt:lpstr>Institutional Data Available on the Web</vt:lpstr>
      <vt:lpstr>How to Access Web Reports</vt:lpstr>
      <vt:lpstr>How to Access Web Reports</vt:lpstr>
      <vt:lpstr>How to Submit a Data Request to IEPR</vt:lpstr>
      <vt:lpstr>Dashboard Report Requests</vt:lpstr>
      <vt:lpstr>PowerPoint Presentation</vt:lpstr>
    </vt:vector>
  </TitlesOfParts>
  <Company>Middle Tennessee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Available Institutional Data</dc:title>
  <dc:creator>Benjamin G. Simpkins</dc:creator>
  <cp:lastModifiedBy>Benjamin G. Simpkins</cp:lastModifiedBy>
  <cp:revision>51</cp:revision>
  <dcterms:created xsi:type="dcterms:W3CDTF">2015-07-30T19:17:51Z</dcterms:created>
  <dcterms:modified xsi:type="dcterms:W3CDTF">2015-08-10T15:17:14Z</dcterms:modified>
</cp:coreProperties>
</file>